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293" r:id="rId4"/>
    <p:sldId id="294" r:id="rId5"/>
    <p:sldId id="296" r:id="rId6"/>
    <p:sldId id="297" r:id="rId7"/>
    <p:sldId id="298" r:id="rId8"/>
    <p:sldId id="299" r:id="rId9"/>
    <p:sldId id="300" r:id="rId10"/>
    <p:sldId id="30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1428" y="1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4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2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4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F6D76-7F84-5C44-876B-9D820F61AE5A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CD9FA-DEB4-3A4D-A0F0-284AD3022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5563" y="5695548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7" y="5978644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6166684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4" y="5695548"/>
            <a:ext cx="168411" cy="168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0920" y="5945891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609" y="6188754"/>
            <a:ext cx="1220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6783" y="3536476"/>
            <a:ext cx="6783614" cy="221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Pilot of a Co-Curricular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Assessment Model at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Arkansas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for 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Student Research Events</a:t>
            </a:r>
            <a:endParaRPr lang="en-US" sz="1600" b="1" dirty="0" smtClean="0">
              <a:latin typeface="Arial"/>
              <a:cs typeface="Arial"/>
            </a:endParaRPr>
          </a:p>
          <a:p>
            <a:endParaRPr lang="en-US" sz="1600" b="1" i="1" dirty="0" smtClean="0">
              <a:latin typeface="Arial"/>
              <a:cs typeface="Arial"/>
            </a:endParaRPr>
          </a:p>
          <a:p>
            <a:endParaRPr lang="en-US" sz="1600" dirty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Emily Devereux, MPA, CRA</a:t>
            </a:r>
          </a:p>
          <a:p>
            <a:r>
              <a:rPr lang="en-US" sz="1600" dirty="0" smtClean="0">
                <a:latin typeface="Arial"/>
                <a:cs typeface="Arial"/>
              </a:rPr>
              <a:t>Executive </a:t>
            </a:r>
            <a:r>
              <a:rPr lang="en-US" sz="1600" dirty="0" smtClean="0">
                <a:latin typeface="Arial"/>
                <a:cs typeface="Arial"/>
              </a:rPr>
              <a:t>Director, Research &amp; Tech Transfer</a:t>
            </a:r>
            <a:endParaRPr lang="en-US" sz="1600" dirty="0" smtClean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Advisor, A-State Student Research Council</a:t>
            </a:r>
          </a:p>
          <a:p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6475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9386" y="643467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9682" y="6202930"/>
            <a:ext cx="66205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/>
              <a:t>Learn @ State, March </a:t>
            </a:r>
            <a:r>
              <a:rPr lang="en-US" sz="1300" i="1" dirty="0" smtClean="0"/>
              <a:t>13, 2019, </a:t>
            </a:r>
            <a:r>
              <a:rPr lang="en-US" sz="1300" i="1" dirty="0" smtClean="0"/>
              <a:t>Arkansas State University</a:t>
            </a:r>
            <a:br>
              <a:rPr lang="en-US" sz="1300" i="1" dirty="0" smtClean="0"/>
            </a:br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266" y="350266"/>
            <a:ext cx="4509370" cy="301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629" y="253945"/>
            <a:ext cx="4572396" cy="938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6273" y="1610244"/>
            <a:ext cx="70458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2019 Create @ State Symposium:</a:t>
            </a:r>
          </a:p>
          <a:p>
            <a:pPr algn="ctr"/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Increase in presenters and presentations across disciplines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More than 80 faculty members contributing to co-curricular assessment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01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949219" y="1548809"/>
            <a:ext cx="6950524" cy="412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b="1" kern="0" dirty="0"/>
              <a:t>Application of Assessment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kern="0" dirty="0"/>
              <a:t>Co-curricular student learning assessment added summer of 2017 to </a:t>
            </a:r>
            <a:r>
              <a:rPr lang="en-US" sz="2400" kern="0" dirty="0" smtClean="0"/>
              <a:t>determine: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kern="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500" kern="0" dirty="0" smtClean="0"/>
              <a:t>1. Students </a:t>
            </a:r>
            <a:r>
              <a:rPr lang="en-US" sz="2500" kern="0" dirty="0"/>
              <a:t>learning from abstract submission process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500" kern="0" dirty="0" smtClean="0"/>
              <a:t>2</a:t>
            </a:r>
            <a:r>
              <a:rPr lang="en-US" sz="2500" kern="0" dirty="0"/>
              <a:t>. Student confidence levels were increasing from:</a:t>
            </a:r>
          </a:p>
          <a:p>
            <a:pPr lvl="3">
              <a:buClr>
                <a:schemeClr val="tx1"/>
              </a:buClr>
              <a:defRPr/>
            </a:pPr>
            <a:r>
              <a:rPr lang="en-US" sz="2500" kern="0" dirty="0"/>
              <a:t>Creative and critical thinking</a:t>
            </a:r>
          </a:p>
          <a:p>
            <a:pPr lvl="3">
              <a:buClr>
                <a:schemeClr val="tx1"/>
              </a:buClr>
              <a:defRPr/>
            </a:pPr>
            <a:r>
              <a:rPr lang="en-US" sz="2500" kern="0" dirty="0"/>
              <a:t>Communication skill </a:t>
            </a:r>
            <a:r>
              <a:rPr lang="en-US" sz="2500" kern="0" dirty="0" smtClean="0"/>
              <a:t>attainment</a:t>
            </a:r>
          </a:p>
          <a:p>
            <a:pPr lvl="3">
              <a:buClr>
                <a:schemeClr val="tx1"/>
              </a:buClr>
              <a:defRPr/>
            </a:pPr>
            <a:endParaRPr lang="en-US" sz="2500" kern="0" dirty="0" smtClean="0"/>
          </a:p>
          <a:p>
            <a:pPr marL="0" indent="0" algn="ctr">
              <a:buNone/>
            </a:pPr>
            <a:r>
              <a:rPr lang="en-US" sz="2400" b="1" i="1" dirty="0"/>
              <a:t>Study has contributed to design of CUR National Student Research Events Assessment Tool Pilot.</a:t>
            </a:r>
          </a:p>
          <a:p>
            <a:pPr algn="ctr"/>
            <a:endParaRPr lang="en-US" sz="2400" dirty="0"/>
          </a:p>
          <a:p>
            <a:pPr marL="1371600" lvl="3" indent="0">
              <a:buClr>
                <a:schemeClr val="tx1"/>
              </a:buClr>
              <a:buNone/>
              <a:defRPr/>
            </a:pPr>
            <a:endParaRPr lang="en-US" sz="2400" kern="0" dirty="0"/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629" y="253945"/>
            <a:ext cx="4572396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949218" y="1548809"/>
            <a:ext cx="6969314" cy="396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600" b="1" kern="0" dirty="0"/>
              <a:t>Original </a:t>
            </a:r>
            <a:r>
              <a:rPr lang="en-US" sz="2600" b="1" kern="0" dirty="0" smtClean="0"/>
              <a:t>Purpose:</a:t>
            </a:r>
            <a:endParaRPr lang="en-US" sz="2600" b="1" kern="0" dirty="0"/>
          </a:p>
          <a:p>
            <a:pPr>
              <a:defRPr/>
            </a:pPr>
            <a:r>
              <a:rPr lang="en-US" sz="2600" kern="0" dirty="0"/>
              <a:t>High-impact </a:t>
            </a:r>
            <a:r>
              <a:rPr lang="en-US" sz="2600" kern="0" dirty="0" smtClean="0"/>
              <a:t>learning</a:t>
            </a:r>
          </a:p>
          <a:p>
            <a:pPr>
              <a:defRPr/>
            </a:pPr>
            <a:endParaRPr lang="en-US" sz="2600" kern="0" dirty="0"/>
          </a:p>
          <a:p>
            <a:pPr marL="0" indent="0">
              <a:buNone/>
              <a:defRPr/>
            </a:pPr>
            <a:r>
              <a:rPr lang="en-US" sz="2600" b="1" kern="0" dirty="0"/>
              <a:t>Leverage of </a:t>
            </a:r>
            <a:r>
              <a:rPr lang="en-US" sz="2600" b="1" kern="0" dirty="0" smtClean="0"/>
              <a:t>Success:</a:t>
            </a:r>
            <a:endParaRPr lang="en-US" sz="2600" b="1" kern="0" dirty="0"/>
          </a:p>
          <a:p>
            <a:pPr>
              <a:defRPr/>
            </a:pPr>
            <a:r>
              <a:rPr lang="en-US" sz="2600" kern="0" dirty="0"/>
              <a:t>Faculty utilize to assess student learning for culminating-program level projects</a:t>
            </a:r>
          </a:p>
          <a:p>
            <a:pPr>
              <a:defRPr/>
            </a:pPr>
            <a:r>
              <a:rPr lang="en-US" sz="2600" kern="0" dirty="0"/>
              <a:t>Co-Curricular leaders assess SLO’s from the symposium experience, including student ambassadors serving as peer mentors</a:t>
            </a:r>
          </a:p>
          <a:p>
            <a:pPr>
              <a:defRPr/>
            </a:pPr>
            <a:r>
              <a:rPr lang="en-US" sz="2600" kern="0" dirty="0"/>
              <a:t>External engagement</a:t>
            </a:r>
          </a:p>
          <a:p>
            <a:pPr>
              <a:defRPr/>
            </a:pPr>
            <a:endParaRPr lang="en-US" sz="2400" kern="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b="1" kern="0" dirty="0"/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629" y="253945"/>
            <a:ext cx="4572396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949218" y="1548809"/>
            <a:ext cx="6969314" cy="467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000" b="1" kern="0" dirty="0"/>
              <a:t>Inclusion of External Engagement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600" b="1" kern="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600" b="1" kern="0" dirty="0" smtClean="0"/>
              <a:t>Engagement </a:t>
            </a:r>
            <a:r>
              <a:rPr lang="en-US" sz="2600" b="1" kern="0" dirty="0"/>
              <a:t>of industry, community leaders and alumni to provide feedback about student learning and career opportunities</a:t>
            </a:r>
          </a:p>
          <a:p>
            <a:pPr>
              <a:defRPr/>
            </a:pPr>
            <a:r>
              <a:rPr lang="en-US" sz="2600" kern="0" dirty="0"/>
              <a:t>46% increase from 48 judges in 2017 to 70 judges in 2018</a:t>
            </a:r>
          </a:p>
          <a:p>
            <a:pPr>
              <a:defRPr/>
            </a:pPr>
            <a:r>
              <a:rPr lang="en-US" sz="2600" kern="0" dirty="0"/>
              <a:t>Engagement in the classroom and in student professional groups</a:t>
            </a:r>
          </a:p>
          <a:p>
            <a:pPr>
              <a:defRPr/>
            </a:pPr>
            <a:r>
              <a:rPr lang="en-US" sz="2600" kern="0" dirty="0"/>
              <a:t>Investment in endowments and gifts for student research and creativity; industrial labs and faculty research contracts</a:t>
            </a:r>
          </a:p>
          <a:p>
            <a:pPr>
              <a:defRPr/>
            </a:pPr>
            <a:endParaRPr lang="en-US" sz="2400" kern="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b="1" kern="0" dirty="0"/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629" y="253945"/>
            <a:ext cx="4572396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949218" y="1548809"/>
            <a:ext cx="6969314" cy="467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3000" b="1" kern="0" dirty="0"/>
              <a:t>Standard Pathway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3000" b="1" kern="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kern="0" dirty="0" smtClean="0"/>
              <a:t>Create </a:t>
            </a:r>
            <a:r>
              <a:rPr lang="en-US" sz="2800" kern="0" dirty="0"/>
              <a:t>@ State used to substantiate </a:t>
            </a:r>
            <a:r>
              <a:rPr lang="en-US" sz="2800" kern="0" dirty="0" smtClean="0"/>
              <a:t/>
            </a:r>
            <a:br>
              <a:rPr lang="en-US" sz="2800" kern="0" dirty="0" smtClean="0"/>
            </a:br>
            <a:r>
              <a:rPr lang="en-US" sz="2800" kern="0" dirty="0" smtClean="0"/>
              <a:t>A-State’s </a:t>
            </a:r>
            <a:r>
              <a:rPr lang="en-US" sz="2800" kern="0" dirty="0"/>
              <a:t>argument for reaffirmation in core components</a:t>
            </a:r>
            <a:r>
              <a:rPr lang="en-US" sz="2800" kern="0" dirty="0" smtClean="0"/>
              <a:t>.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sz="2800" b="1" kern="0" dirty="0" smtClean="0"/>
              <a:t>1D</a:t>
            </a:r>
            <a:r>
              <a:rPr lang="en-US" sz="2800" b="1" kern="0" dirty="0"/>
              <a:t>, 2D, 3B, 3D, and 4B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3000" b="1" kern="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b="1" kern="0" dirty="0"/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 smtClean="0">
              <a:solidFill>
                <a:sysClr val="windowText" lastClr="000000"/>
              </a:solidFill>
            </a:endParaRPr>
          </a:p>
          <a:p>
            <a:pPr marL="0" lvl="0" indent="0" defTabSz="914400" eaLnBrk="1" fontAlgn="auto" hangingPunct="1">
              <a:spcAft>
                <a:spcPts val="0"/>
              </a:spcAft>
              <a:buNone/>
              <a:defRPr/>
            </a:pPr>
            <a:endParaRPr lang="en-US" sz="25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629" y="253945"/>
            <a:ext cx="4572396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629" y="253945"/>
            <a:ext cx="4572396" cy="938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6273" y="1610245"/>
            <a:ext cx="68893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Program Implementation and </a:t>
            </a:r>
            <a:r>
              <a:rPr lang="en-US" sz="2400" b="1" dirty="0" smtClean="0"/>
              <a:t>Outcomes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137% student participation growth from 108 presenter in 2015 to 257 presenters in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70% reported they had not had an opportunity to present in a conference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Abstract writing skills averaged 84% across the 5 colleges who applied abstracts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Presentation skills averaged 81% between the 6 colleges who presented</a:t>
            </a:r>
          </a:p>
        </p:txBody>
      </p:sp>
    </p:spTree>
    <p:extLst>
      <p:ext uri="{BB962C8B-B14F-4D97-AF65-F5344CB8AC3E}">
        <p14:creationId xmlns:p14="http://schemas.microsoft.com/office/powerpoint/2010/main" val="282602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629" y="253945"/>
            <a:ext cx="4572396" cy="938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6273" y="1610244"/>
            <a:ext cx="70458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Action Plan Implementation 2018-2019</a:t>
            </a:r>
          </a:p>
          <a:p>
            <a:endParaRPr lang="en-US" sz="2400" b="1" dirty="0"/>
          </a:p>
          <a:p>
            <a:pPr algn="ctr"/>
            <a:r>
              <a:rPr lang="en-US" sz="2400" dirty="0"/>
              <a:t>A-State’s student research and creativity development program, Create @ State, is a year-long program that provides our students with opportunities to become engaged in faculty mentored research and creativity with industry, community, and alumni for student learning and community building. </a:t>
            </a:r>
          </a:p>
        </p:txBody>
      </p:sp>
    </p:spTree>
    <p:extLst>
      <p:ext uri="{BB962C8B-B14F-4D97-AF65-F5344CB8AC3E}">
        <p14:creationId xmlns:p14="http://schemas.microsoft.com/office/powerpoint/2010/main" val="36425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629" y="253945"/>
            <a:ext cx="4572396" cy="938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6273" y="1610244"/>
            <a:ext cx="70458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Action Plan Implementation 2018-2019</a:t>
            </a:r>
          </a:p>
          <a:p>
            <a:endParaRPr lang="en-US" sz="2400" b="1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Implementation of Communication Opportunities: </a:t>
            </a:r>
            <a:br>
              <a:rPr lang="en-US" sz="2400" dirty="0"/>
            </a:br>
            <a:r>
              <a:rPr lang="en-US" sz="2400" dirty="0"/>
              <a:t>A-State Connections: Making Connections that Count</a:t>
            </a:r>
          </a:p>
          <a:p>
            <a:pPr algn="ctr"/>
            <a:r>
              <a:rPr lang="en-US" sz="2400" dirty="0"/>
              <a:t>(Weekly NPR affiliate radio broadcast &amp; podcast station featuring faculty, students and community)</a:t>
            </a:r>
          </a:p>
          <a:p>
            <a:pPr algn="ctr"/>
            <a:r>
              <a:rPr lang="en-US" sz="2400" dirty="0"/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6339" y="4480503"/>
            <a:ext cx="198137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Logo_Stack_2C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6" y="350266"/>
            <a:ext cx="1246538" cy="9728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41533" y="350266"/>
            <a:ext cx="0" cy="619782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156" y="5675657"/>
            <a:ext cx="7875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err="1" smtClean="0">
                <a:latin typeface="Arial"/>
                <a:cs typeface="Arial"/>
              </a:rPr>
              <a:t>AState.edu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0" name="Picture 9" descr="FB-f-Logo__blue_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26" y="5967805"/>
            <a:ext cx="165326" cy="165326"/>
          </a:xfrm>
          <a:prstGeom prst="rect">
            <a:avLst/>
          </a:prstGeom>
        </p:spPr>
      </p:pic>
      <p:pic>
        <p:nvPicPr>
          <p:cNvPr id="11" name="Picture 10" descr="twitter-bird-light-b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4" y="6167670"/>
            <a:ext cx="274971" cy="274971"/>
          </a:xfrm>
          <a:prstGeom prst="rect">
            <a:avLst/>
          </a:prstGeom>
        </p:spPr>
      </p:pic>
      <p:pic>
        <p:nvPicPr>
          <p:cNvPr id="12" name="Picture 11" descr="world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4" y="5675657"/>
            <a:ext cx="168411" cy="1684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7959" y="6179919"/>
            <a:ext cx="10991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@</a:t>
            </a:r>
            <a:r>
              <a:rPr lang="en-US" sz="900" b="1" dirty="0" err="1" smtClean="0">
                <a:latin typeface="Arial"/>
                <a:cs typeface="Arial"/>
              </a:rPr>
              <a:t>ArkansasState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900" y="5949087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/</a:t>
            </a:r>
            <a:r>
              <a:rPr lang="en-US" sz="900" b="1" dirty="0" err="1" smtClean="0">
                <a:latin typeface="Arial"/>
                <a:cs typeface="Arial"/>
              </a:rPr>
              <a:t>AStateResearch</a:t>
            </a:r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4" y="6441602"/>
            <a:ext cx="212972" cy="2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1989" y="6410751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Arial"/>
                <a:cs typeface="Arial"/>
              </a:rPr>
              <a:t>A-State Student </a:t>
            </a:r>
            <a:br>
              <a:rPr lang="en-US" sz="900" b="1" dirty="0" smtClean="0">
                <a:latin typeface="Arial"/>
                <a:cs typeface="Arial"/>
              </a:rPr>
            </a:br>
            <a:r>
              <a:rPr lang="en-US" sz="900" b="1" dirty="0" smtClean="0">
                <a:latin typeface="Arial"/>
                <a:cs typeface="Arial"/>
              </a:rPr>
              <a:t>Research Council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1533" y="6223590"/>
            <a:ext cx="66205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/>
              <a:t>Learn @ State, March 14, 2018, Arkansas State University</a:t>
            </a:r>
            <a:br>
              <a:rPr lang="en-US" sz="1300" i="1" dirty="0"/>
            </a:br>
            <a:r>
              <a:rPr lang="en-US" sz="1300" i="1" dirty="0"/>
              <a:t>A Celebration of Investigations into Student-Learning Assessment</a:t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/>
              <a:t/>
            </a:r>
            <a:br>
              <a:rPr lang="en-US" sz="1300" i="1" dirty="0"/>
            </a:br>
            <a:endParaRPr lang="en-US" sz="1300" i="1" dirty="0"/>
          </a:p>
          <a:p>
            <a:r>
              <a:rPr lang="en-US" sz="1300" i="1" dirty="0" smtClean="0"/>
              <a:t/>
            </a:r>
            <a:br>
              <a:rPr lang="en-US" sz="1300" i="1" dirty="0" smtClean="0"/>
            </a:br>
            <a:endParaRPr lang="en-US" sz="13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629" y="253945"/>
            <a:ext cx="4572396" cy="938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6273" y="1610244"/>
            <a:ext cx="704589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Action Plan Implementation 2018-2019</a:t>
            </a:r>
          </a:p>
          <a:p>
            <a:endParaRPr lang="en-US" sz="2400" b="1" dirty="0"/>
          </a:p>
          <a:p>
            <a:pPr algn="ctr"/>
            <a:r>
              <a:rPr lang="en-US" sz="2400" dirty="0"/>
              <a:t>Implementation of Communication Opportunities: </a:t>
            </a:r>
            <a:br>
              <a:rPr lang="en-US" sz="2400" dirty="0"/>
            </a:br>
            <a:r>
              <a:rPr lang="en-US" sz="2400" dirty="0"/>
              <a:t>Structured programming with A-State Learning Commons for peer mentoring: Writing Center and Communications Center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Year-long </a:t>
            </a:r>
            <a:r>
              <a:rPr lang="en-US" sz="2400" dirty="0"/>
              <a:t>direct corporate engagement with area industry and workforce for applied research</a:t>
            </a:r>
            <a:r>
              <a:rPr lang="en-US" sz="2400" dirty="0" smtClean="0"/>
              <a:t>.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75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12875</TotalTime>
  <Words>502</Words>
  <Application>Microsoft Office PowerPoint</Application>
  <PresentationFormat>On-screen Show (4:3)</PresentationFormat>
  <Paragraphs>133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MS PGothic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Arkansas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Clark</dc:creator>
  <cp:lastModifiedBy>Emily Devereux</cp:lastModifiedBy>
  <cp:revision>72</cp:revision>
  <cp:lastPrinted>2013-08-23T22:03:43Z</cp:lastPrinted>
  <dcterms:created xsi:type="dcterms:W3CDTF">2013-08-23T15:55:02Z</dcterms:created>
  <dcterms:modified xsi:type="dcterms:W3CDTF">2019-03-11T04:34:05Z</dcterms:modified>
</cp:coreProperties>
</file>